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328" r:id="rId3"/>
    <p:sldId id="289" r:id="rId4"/>
    <p:sldId id="321" r:id="rId5"/>
    <p:sldId id="288" r:id="rId6"/>
    <p:sldId id="306" r:id="rId7"/>
    <p:sldId id="304" r:id="rId8"/>
    <p:sldId id="324" r:id="rId9"/>
    <p:sldId id="323" r:id="rId10"/>
    <p:sldId id="325" r:id="rId11"/>
    <p:sldId id="326" r:id="rId12"/>
    <p:sldId id="335" r:id="rId13"/>
    <p:sldId id="327" r:id="rId14"/>
    <p:sldId id="331" r:id="rId15"/>
    <p:sldId id="334" r:id="rId16"/>
    <p:sldId id="330" r:id="rId17"/>
    <p:sldId id="332" r:id="rId18"/>
    <p:sldId id="301" r:id="rId19"/>
    <p:sldId id="31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1"/>
    <p:restoredTop sz="83401"/>
  </p:normalViewPr>
  <p:slideViewPr>
    <p:cSldViewPr snapToGrid="0">
      <p:cViewPr varScale="1">
        <p:scale>
          <a:sx n="117" d="100"/>
          <a:sy n="117" d="100"/>
        </p:scale>
        <p:origin x="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9BBB2-FA4B-4475-B50A-17A074C3B08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3DF40-7F55-4711-922C-6164DB4D3E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0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797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509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527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164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863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721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423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264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672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68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090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49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97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549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295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60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336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D2DAF-7A11-4887-8CD5-B116BE4C238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58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46A6E-0C23-4B3B-84E7-3BC368779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457085-D0C3-45AC-981E-5D744DD36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7AC631-4958-48BE-B808-113772A0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BD44A-8359-4AF0-A1CB-B0E5E5B1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C6DB6E-9FDC-44DE-A283-B297572C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3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AEB04-0FEB-48A4-BE9D-560ECACD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B41257-C31F-4FDB-A82F-A67466427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F6C0D3-CD0C-4A94-8CDC-9C2012FAF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FBA9E4-8B83-4529-8DFA-40ADAA6C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0CC2D2-0A08-44A0-9EE4-241DB68F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09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5317C3-B70A-4522-A0E3-2036E78BC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B97249-1998-4ABA-8A31-9719F3878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D6A9CD-9279-488F-ADDE-1C617E11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5D1FB1-74A6-4D6A-8742-719322F9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464931-873F-4317-B512-8B98BFA0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467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693215"/>
      </p:ext>
    </p:extLst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632553"/>
      </p:ext>
    </p:extLst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101515"/>
      </p:ext>
    </p:extLst>
  </p:cSld>
  <p:clrMapOvr>
    <a:masterClrMapping/>
  </p:clrMapOvr>
  <p:transition spd="slow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319729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868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632049"/>
      </p:ext>
    </p:extLst>
  </p:cSld>
  <p:clrMapOvr>
    <a:masterClrMapping/>
  </p:clrMapOvr>
  <p:transition spd="slow"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223912"/>
      </p:ext>
    </p:extLst>
  </p:cSld>
  <p:clrMapOvr>
    <a:masterClrMapping/>
  </p:clrMapOvr>
  <p:transition spd="slow"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530275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EC069-8468-4461-A1E0-92C65550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F9DA89-E436-460D-8B93-30578332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B9111-D7B3-4BD5-A43D-9D49F95F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A0519-38B8-4660-BE19-1D0314924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3915CF-BE65-4CF7-B4B2-92902A30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932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96448"/>
      </p:ext>
    </p:extLst>
  </p:cSld>
  <p:clrMapOvr>
    <a:masterClrMapping/>
  </p:clrMapOvr>
  <p:transition spd="slow"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121821"/>
      </p:ext>
    </p:extLst>
  </p:cSld>
  <p:clrMapOvr>
    <a:masterClrMapping/>
  </p:clrMapOvr>
  <p:transition spd="slow"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90716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DDC29-B4AF-4A1D-8D35-6C4FE641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C0A444-5CBB-4ACF-B41D-2D9DC66FC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5E740F-1FC0-42F1-BBB9-A300F91AA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364764-69E1-44EC-B255-7DF59787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42FA2-BECE-458B-941A-44954091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0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C90B8-D9B1-4EBB-AD98-507DEDFF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F63378-3DEC-4314-920D-F03B7F934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359064-79E1-449C-83C0-FFEB69E55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D29BF9-4458-4669-9D3C-E1C5F8F7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0B9852-912F-4271-8393-F643A133D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473AB0-63A7-49EB-9451-0AC21F852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33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1D694-757F-4B66-A327-87B36FC5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BC4455-F715-4477-A138-0618CD042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1854A5-AEF9-4B93-90F9-19FB19C9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928B08-4C7D-4300-A392-F189BD3FA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BBC475A-C6C2-4085-9C3E-DE4B61ED4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662980-4ADA-4FDC-AE9A-9FE189F1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54C754-D496-4DC6-B38B-886EFD98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A6F7F2-5164-42DA-BBBD-AF04CD5B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140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D55F8-FAA5-4D41-8935-9228A32C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CC547E-F1FC-4D5F-A772-76CF620C1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8900C8-C765-4EB2-905F-B91729A88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B54B02-33D1-4865-8252-259CF545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459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60248E-42FF-48D1-BC96-969E610A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6BC7DE-E551-4403-B68D-9286DB141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09A1BB-B62E-476D-A485-CE23975A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08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2FDE3-0191-4E76-B29D-18CC5746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D5E76-4E15-4A80-8AE4-2E0FCF571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A65618-0EC9-4E3B-BC46-AE75B1854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B74315-E706-4B29-AEBF-6AAA8B01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6E483E-B307-4D67-AA92-A9D79933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FA63C2-462A-45C0-82D5-292C05DE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06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30514-1E93-4A4A-A1C5-76F94DF2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266220-F2F0-4D70-A6AA-9FFC8F622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8C2058-2B0D-4357-94A0-2A6E3D96C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468EE1-E012-4D77-9070-1E49D80B2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9AE35E-2998-4B82-A049-00A732DA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32C110-6E32-4A8D-A7BD-CBD6BD72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36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9C09CA-5A3A-41AC-A583-6E8D9B91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FCC27C-1D1D-4D84-8F0B-C7913DEC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D77CB-381B-492D-812A-883C6D9C6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9BA9C-6C72-4419-9619-BBACE0586B72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410878-3A66-46E2-BA1E-BC6355FA4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E770C6-4732-486D-BE15-8358CCBFF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39FFA-EEFA-451F-93CE-472A1F320F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78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1BB6-FFC6-4F4F-BB7C-1255C9EBF2D9}" type="datetimeFigureOut">
              <a:rPr lang="zh-CN" altLang="en-US" smtClean="0"/>
              <a:t>2021/1/22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39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tiff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4666A0-379C-6E43-81B8-124D217A8BB4}"/>
              </a:ext>
            </a:extLst>
          </p:cNvPr>
          <p:cNvSpPr/>
          <p:nvPr/>
        </p:nvSpPr>
        <p:spPr>
          <a:xfrm>
            <a:off x="7324141" y="2249488"/>
            <a:ext cx="44519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 err="1">
                <a:solidFill>
                  <a:srgbClr val="000000"/>
                </a:solidFill>
                <a:latin typeface="Britannic Bold" panose="020B0903060703020204" pitchFamily="34" charset="77"/>
              </a:rPr>
              <a:t>Rossmann</a:t>
            </a:r>
            <a:r>
              <a:rPr lang="en-US" sz="3200" b="1" dirty="0">
                <a:solidFill>
                  <a:srgbClr val="000000"/>
                </a:solidFill>
                <a:latin typeface="Britannic Bold" panose="020B0903060703020204" pitchFamily="34" charset="77"/>
              </a:rPr>
              <a:t> Store Sales</a:t>
            </a:r>
          </a:p>
          <a:p>
            <a:pPr algn="ctr" fontAlgn="base"/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Britannic Bold" panose="020B0903060703020204" pitchFamily="34" charset="77"/>
              </a:rPr>
              <a:t>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BAD0C6-D985-4E47-8FFF-2FC1FBE8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738" y="3743783"/>
            <a:ext cx="3226739" cy="1514901"/>
          </a:xfrm>
          <a:prstGeom prst="rect">
            <a:avLst/>
          </a:prstGeom>
        </p:spPr>
      </p:pic>
      <p:sp>
        <p:nvSpPr>
          <p:cNvPr id="19" name="文本框 7">
            <a:extLst>
              <a:ext uri="{FF2B5EF4-FFF2-40B4-BE49-F238E27FC236}">
                <a16:creationId xmlns:a16="http://schemas.microsoft.com/office/drawing/2014/main" id="{D656BE6F-4522-0E43-B4B2-472EBCA5FFCB}"/>
              </a:ext>
            </a:extLst>
          </p:cNvPr>
          <p:cNvSpPr txBox="1"/>
          <p:nvPr/>
        </p:nvSpPr>
        <p:spPr>
          <a:xfrm>
            <a:off x="168407" y="2541876"/>
            <a:ext cx="4367284" cy="1569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Multivariate</a:t>
            </a:r>
          </a:p>
          <a:p>
            <a:pPr algn="ctr">
              <a:defRPr/>
            </a:pPr>
            <a:r>
              <a:rPr lang="en-US" altLang="zh-CN" sz="4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  <a:endParaRPr lang="zh-CN" altLang="en-US" sz="4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95C66C72-B697-6145-BADE-D1B10D078F28}"/>
              </a:ext>
            </a:extLst>
          </p:cNvPr>
          <p:cNvSpPr txBox="1"/>
          <p:nvPr/>
        </p:nvSpPr>
        <p:spPr>
          <a:xfrm>
            <a:off x="909436" y="4492250"/>
            <a:ext cx="3565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Final Project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Danlei</a:t>
            </a:r>
            <a:r>
              <a:rPr kumimoji="0" lang="en-US" altLang="zh-CN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Qian</a:t>
            </a:r>
            <a:endParaRPr kumimoji="0" lang="en-US" altLang="zh-CN" sz="16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April 20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0" lang="en-US" altLang="zh-CN" sz="16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2020</a:t>
            </a:r>
            <a:endParaRPr kumimoji="0" lang="zh-CN" altLang="en-US" sz="16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29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982639" y="155101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 linear regression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756A8-5C1C-1647-BDA4-6A0065A2CE08}"/>
              </a:ext>
            </a:extLst>
          </p:cNvPr>
          <p:cNvSpPr/>
          <p:nvPr/>
        </p:nvSpPr>
        <p:spPr>
          <a:xfrm>
            <a:off x="8182456" y="1998778"/>
            <a:ext cx="371819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Sales =	 -779.3384</a:t>
            </a:r>
          </a:p>
          <a:p>
            <a:r>
              <a:rPr lang="en-US" altLang="zh-CN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+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9.4</a:t>
            </a:r>
            <a:r>
              <a:rPr lang="en-US" altLang="zh-CN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288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* Customers  </a:t>
            </a:r>
          </a:p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+ </a:t>
            </a:r>
            <a:r>
              <a:rPr lang="en-US" altLang="zh-CN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467.2963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* Promo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307526-82F7-684F-B882-7311EE93F014}"/>
              </a:ext>
            </a:extLst>
          </p:cNvPr>
          <p:cNvSpPr/>
          <p:nvPr/>
        </p:nvSpPr>
        <p:spPr>
          <a:xfrm>
            <a:off x="3451539" y="1640431"/>
            <a:ext cx="3422821" cy="71669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6B2333-76EF-1C43-8AF4-280EBDF69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53" y="770654"/>
            <a:ext cx="7665072" cy="58962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EEF21D-F2BE-ED4C-9BAA-5F47C86F1538}"/>
              </a:ext>
            </a:extLst>
          </p:cNvPr>
          <p:cNvSpPr/>
          <p:nvPr/>
        </p:nvSpPr>
        <p:spPr>
          <a:xfrm>
            <a:off x="3564554" y="1185197"/>
            <a:ext cx="3309806" cy="60188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4D843C-D63F-9042-997B-FC2541940676}"/>
              </a:ext>
            </a:extLst>
          </p:cNvPr>
          <p:cNvSpPr/>
          <p:nvPr/>
        </p:nvSpPr>
        <p:spPr>
          <a:xfrm>
            <a:off x="4123889" y="3226901"/>
            <a:ext cx="974121" cy="13935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7B2A7-601E-AD41-BEDB-269225C53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547" y="3923677"/>
            <a:ext cx="4864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99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982639" y="155101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 linear regression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2E2E2-72AE-8F40-ABD9-38AFC3AA4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97" y="927334"/>
            <a:ext cx="11230706" cy="56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4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D4C82F8B-2AA0-3747-B535-737E274A95F8}"/>
              </a:ext>
            </a:extLst>
          </p:cNvPr>
          <p:cNvSpPr txBox="1"/>
          <p:nvPr/>
        </p:nvSpPr>
        <p:spPr>
          <a:xfrm>
            <a:off x="1192704" y="155101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ARMA 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C0479B-B0D1-174D-962F-03C1EDEF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37" y="1581337"/>
            <a:ext cx="5326120" cy="24393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B127FF-C9B6-1742-9074-7F20C1B95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645" y="1005320"/>
            <a:ext cx="5974775" cy="44810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1061BA-5266-554E-A4E9-5D75007B6740}"/>
              </a:ext>
            </a:extLst>
          </p:cNvPr>
          <p:cNvCxnSpPr>
            <a:cxnSpLocks/>
          </p:cNvCxnSpPr>
          <p:nvPr/>
        </p:nvCxnSpPr>
        <p:spPr>
          <a:xfrm>
            <a:off x="2595282" y="1290918"/>
            <a:ext cx="0" cy="305248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B293-3C84-384B-9B95-9672562EC182}"/>
              </a:ext>
            </a:extLst>
          </p:cNvPr>
          <p:cNvCxnSpPr>
            <a:cxnSpLocks/>
          </p:cNvCxnSpPr>
          <p:nvPr/>
        </p:nvCxnSpPr>
        <p:spPr>
          <a:xfrm flipH="1">
            <a:off x="357987" y="2680447"/>
            <a:ext cx="533848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D21CA8-A127-264C-80A8-F3BE961CF46D}"/>
              </a:ext>
            </a:extLst>
          </p:cNvPr>
          <p:cNvCxnSpPr>
            <a:cxnSpLocks/>
          </p:cNvCxnSpPr>
          <p:nvPr/>
        </p:nvCxnSpPr>
        <p:spPr>
          <a:xfrm>
            <a:off x="1456764" y="1274763"/>
            <a:ext cx="0" cy="305248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7DC6C4-1D4D-A646-8A00-1EE256BA4668}"/>
              </a:ext>
            </a:extLst>
          </p:cNvPr>
          <p:cNvCxnSpPr>
            <a:cxnSpLocks/>
          </p:cNvCxnSpPr>
          <p:nvPr/>
        </p:nvCxnSpPr>
        <p:spPr>
          <a:xfrm flipH="1">
            <a:off x="357987" y="2402541"/>
            <a:ext cx="5338482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FBB368-1D01-5A47-8E0D-5CFA37D9AB26}"/>
              </a:ext>
            </a:extLst>
          </p:cNvPr>
          <p:cNvSpPr txBox="1"/>
          <p:nvPr/>
        </p:nvSpPr>
        <p:spPr>
          <a:xfrm>
            <a:off x="2810532" y="5327065"/>
            <a:ext cx="2648973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GPAC Table</a:t>
            </a:r>
          </a:p>
        </p:txBody>
      </p:sp>
    </p:spTree>
    <p:extLst>
      <p:ext uri="{BB962C8B-B14F-4D97-AF65-F5344CB8AC3E}">
        <p14:creationId xmlns:p14="http://schemas.microsoft.com/office/powerpoint/2010/main" val="298618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4F845A-E0D2-49FE-85D5-84B776ECA5D2}"/>
              </a:ext>
            </a:extLst>
          </p:cNvPr>
          <p:cNvSpPr txBox="1"/>
          <p:nvPr/>
        </p:nvSpPr>
        <p:spPr>
          <a:xfrm>
            <a:off x="1061056" y="155100"/>
            <a:ext cx="404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ARMA(3,2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7EC3C-AA78-F445-8F5E-42F66FC5B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7" y="801431"/>
            <a:ext cx="11398030" cy="569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4F845A-E0D2-49FE-85D5-84B776ECA5D2}"/>
              </a:ext>
            </a:extLst>
          </p:cNvPr>
          <p:cNvSpPr txBox="1"/>
          <p:nvPr/>
        </p:nvSpPr>
        <p:spPr>
          <a:xfrm>
            <a:off x="1061056" y="155100"/>
            <a:ext cx="404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ARMA(3,2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C2BBA-D800-174D-A25D-9EA557FB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27" y="4742291"/>
            <a:ext cx="5603731" cy="1314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ACB7F4-1C97-504A-82E3-893DFF309B9D}"/>
              </a:ext>
            </a:extLst>
          </p:cNvPr>
          <p:cNvSpPr txBox="1"/>
          <p:nvPr/>
        </p:nvSpPr>
        <p:spPr>
          <a:xfrm>
            <a:off x="8815753" y="4419125"/>
            <a:ext cx="201637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information left in residuals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124F1D-9D8F-0441-BEA8-76BFAA96C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05" y="851080"/>
            <a:ext cx="11087055" cy="33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59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4F845A-E0D2-49FE-85D5-84B776ECA5D2}"/>
              </a:ext>
            </a:extLst>
          </p:cNvPr>
          <p:cNvSpPr txBox="1"/>
          <p:nvPr/>
        </p:nvSpPr>
        <p:spPr>
          <a:xfrm>
            <a:off x="1061056" y="155100"/>
            <a:ext cx="404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ARMA(1,1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54AE4-88F2-614E-972D-3075C2EA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5" y="896814"/>
            <a:ext cx="11160369" cy="55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8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4F845A-E0D2-49FE-85D5-84B776ECA5D2}"/>
              </a:ext>
            </a:extLst>
          </p:cNvPr>
          <p:cNvSpPr txBox="1"/>
          <p:nvPr/>
        </p:nvSpPr>
        <p:spPr>
          <a:xfrm>
            <a:off x="1061056" y="155100"/>
            <a:ext cx="4048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ARMA(1,1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50B63-05E0-B141-8D3D-65B865084F78}"/>
              </a:ext>
            </a:extLst>
          </p:cNvPr>
          <p:cNvSpPr txBox="1"/>
          <p:nvPr/>
        </p:nvSpPr>
        <p:spPr>
          <a:xfrm>
            <a:off x="7958068" y="5198362"/>
            <a:ext cx="263589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Only when Lag&lt;=5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6547D2-C253-6741-9F82-C06B061F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14" y="4832387"/>
            <a:ext cx="4913294" cy="1395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877FF-9123-9144-96E6-1F40407E0963}"/>
              </a:ext>
            </a:extLst>
          </p:cNvPr>
          <p:cNvSpPr txBox="1"/>
          <p:nvPr/>
        </p:nvSpPr>
        <p:spPr>
          <a:xfrm>
            <a:off x="8100645" y="4186056"/>
            <a:ext cx="201637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information left in residuals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3F88E-D664-9349-9A15-DB87B0CF5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23" y="810675"/>
            <a:ext cx="11383108" cy="34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2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2639" y="303382"/>
            <a:ext cx="496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Conclusions and Limitations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0ABBFE-47B9-4DA7-B9A1-52A60414299E}"/>
              </a:ext>
            </a:extLst>
          </p:cNvPr>
          <p:cNvSpPr txBox="1"/>
          <p:nvPr/>
        </p:nvSpPr>
        <p:spPr>
          <a:xfrm>
            <a:off x="1214954" y="1295508"/>
            <a:ext cx="9762092" cy="423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ARMA(1,1) is the best model relatively.</a:t>
            </a:r>
            <a:endParaRPr lang="zh-CN" altLang="en-US" sz="16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DE8BA-89B6-3648-8344-8AE20720DC22}"/>
              </a:ext>
            </a:extLst>
          </p:cNvPr>
          <p:cNvSpPr/>
          <p:nvPr/>
        </p:nvSpPr>
        <p:spPr>
          <a:xfrm>
            <a:off x="567982" y="4171342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BB6BA7-FCE2-E044-92D4-AAC29F578DDB}"/>
              </a:ext>
            </a:extLst>
          </p:cNvPr>
          <p:cNvSpPr/>
          <p:nvPr/>
        </p:nvSpPr>
        <p:spPr>
          <a:xfrm>
            <a:off x="610415" y="935957"/>
            <a:ext cx="151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en-US" dirty="0"/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879A5E9F-852A-C345-B449-B2BC6E882F7E}"/>
              </a:ext>
            </a:extLst>
          </p:cNvPr>
          <p:cNvSpPr txBox="1"/>
          <p:nvPr/>
        </p:nvSpPr>
        <p:spPr>
          <a:xfrm>
            <a:off x="1291922" y="4626304"/>
            <a:ext cx="9762092" cy="1162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The data is </a:t>
            </a:r>
            <a:r>
              <a:rPr lang="en-US" altLang="ja-JP" sz="16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not enough, cannot remove the seasonality.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ja-JP" sz="16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Do not solve the multicollinearity, further research: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principal components analysis, stepwise regression…</a:t>
            </a:r>
            <a:endParaRPr lang="en-US" altLang="ja-JP" sz="16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F7D34B-120B-DB4D-A0A8-4B6A858C4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132259"/>
              </p:ext>
            </p:extLst>
          </p:nvPr>
        </p:nvGraphicFramePr>
        <p:xfrm>
          <a:off x="1463308" y="2012648"/>
          <a:ext cx="6977307" cy="21988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7879">
                  <a:extLst>
                    <a:ext uri="{9D8B030D-6E8A-4147-A177-3AD203B41FA5}">
                      <a16:colId xmlns:a16="http://schemas.microsoft.com/office/drawing/2014/main" val="3990001885"/>
                    </a:ext>
                  </a:extLst>
                </a:gridCol>
                <a:gridCol w="1102480">
                  <a:extLst>
                    <a:ext uri="{9D8B030D-6E8A-4147-A177-3AD203B41FA5}">
                      <a16:colId xmlns:a16="http://schemas.microsoft.com/office/drawing/2014/main" val="2316295914"/>
                    </a:ext>
                  </a:extLst>
                </a:gridCol>
                <a:gridCol w="1231737">
                  <a:extLst>
                    <a:ext uri="{9D8B030D-6E8A-4147-A177-3AD203B41FA5}">
                      <a16:colId xmlns:a16="http://schemas.microsoft.com/office/drawing/2014/main" val="1107802177"/>
                    </a:ext>
                  </a:extLst>
                </a:gridCol>
                <a:gridCol w="1231737">
                  <a:extLst>
                    <a:ext uri="{9D8B030D-6E8A-4147-A177-3AD203B41FA5}">
                      <a16:colId xmlns:a16="http://schemas.microsoft.com/office/drawing/2014/main" val="826937346"/>
                    </a:ext>
                  </a:extLst>
                </a:gridCol>
                <a:gridCol w="1231737">
                  <a:extLst>
                    <a:ext uri="{9D8B030D-6E8A-4147-A177-3AD203B41FA5}">
                      <a16:colId xmlns:a16="http://schemas.microsoft.com/office/drawing/2014/main" val="2829106065"/>
                    </a:ext>
                  </a:extLst>
                </a:gridCol>
                <a:gridCol w="1231737">
                  <a:extLst>
                    <a:ext uri="{9D8B030D-6E8A-4147-A177-3AD203B41FA5}">
                      <a16:colId xmlns:a16="http://schemas.microsoft.com/office/drawing/2014/main" val="846163461"/>
                    </a:ext>
                  </a:extLst>
                </a:gridCol>
              </a:tblGrid>
              <a:tr h="3055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Mean of errors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Variance of errors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MAPE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189006"/>
                  </a:ext>
                </a:extLst>
              </a:tr>
              <a:tr h="6110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Holt-Winters method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721.6277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1984371.4182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2505118.0101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1582.7565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0.2944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3035580"/>
                  </a:ext>
                </a:extLst>
              </a:tr>
              <a:tr h="6110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Multiple linear regression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-126.5149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69036.4002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85042.4161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291.6203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0.0508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8827842"/>
                  </a:ext>
                </a:extLst>
              </a:tr>
              <a:tr h="3055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ARMA(3,2)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-68.4986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70055.3076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74747.3687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273.3997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0.0540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3291667"/>
                  </a:ext>
                </a:extLst>
              </a:tr>
              <a:tr h="3055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ARMA(1,1)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49.8397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18728.0066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21211.9981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145.6434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0.0239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8106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491861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07724" y="2359193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83033" y="2701145"/>
            <a:ext cx="4367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Thanks!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507791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2639" y="295927"/>
            <a:ext cx="401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Date Source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0A784E-99F0-4C6D-A04E-1259BCE14B87}"/>
              </a:ext>
            </a:extLst>
          </p:cNvPr>
          <p:cNvSpPr/>
          <p:nvPr/>
        </p:nvSpPr>
        <p:spPr>
          <a:xfrm>
            <a:off x="323663" y="924664"/>
            <a:ext cx="8848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Kaggle:</a:t>
            </a:r>
          </a:p>
          <a:p>
            <a:pPr algn="just"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www.kaggle.com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/c/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rossmann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-store-sales/discussion</a:t>
            </a:r>
            <a:endParaRPr lang="zh-CN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6EA22C-5D17-4ADE-A8F6-E16B7B859D15}"/>
              </a:ext>
            </a:extLst>
          </p:cNvPr>
          <p:cNvSpPr/>
          <p:nvPr/>
        </p:nvSpPr>
        <p:spPr>
          <a:xfrm>
            <a:off x="8290504" y="2782669"/>
            <a:ext cx="271382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Historical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for </a:t>
            </a:r>
          </a:p>
          <a:p>
            <a:pPr fontAlgn="base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1,115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Rossmann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stores.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D1811-2FF4-F945-B7F5-5333A5AF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63" y="2047258"/>
            <a:ext cx="7159748" cy="204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2639" y="295927"/>
            <a:ext cx="401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Date Preview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D8403-05C4-404F-8124-A0307277C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77" y="1026013"/>
            <a:ext cx="6728676" cy="21862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142F3B-32EF-AE41-AC3B-2E1B6893CFE0}"/>
              </a:ext>
            </a:extLst>
          </p:cNvPr>
          <p:cNvSpPr/>
          <p:nvPr/>
        </p:nvSpPr>
        <p:spPr>
          <a:xfrm>
            <a:off x="491319" y="3487437"/>
            <a:ext cx="865285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>
                <a:latin typeface="inherit"/>
              </a:rPr>
              <a:t>Dependent variable: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1" dirty="0">
                <a:latin typeface="inherit"/>
              </a:rPr>
              <a:t>Sales</a:t>
            </a:r>
            <a:r>
              <a:rPr lang="en-US" sz="1600" dirty="0">
                <a:latin typeface="inherit"/>
              </a:rPr>
              <a:t> - the turnover for any given day (this is what you are predicting)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sz="1600" dirty="0">
              <a:latin typeface="inherit"/>
            </a:endParaRPr>
          </a:p>
          <a:p>
            <a:pPr fontAlgn="base"/>
            <a:r>
              <a:rPr lang="en-US" sz="1600" b="1" dirty="0">
                <a:latin typeface="inherit"/>
              </a:rPr>
              <a:t>Independent variable:</a:t>
            </a:r>
            <a:endParaRPr lang="en-US" sz="1600" dirty="0">
              <a:latin typeface="inheri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herit"/>
              </a:rPr>
              <a:t>Store - a unique Id for each store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herit"/>
              </a:rPr>
              <a:t>Customers - the number of customers on a given day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dirty="0" err="1">
                <a:latin typeface="inherit"/>
              </a:rPr>
              <a:t>DayOfWeek</a:t>
            </a:r>
            <a:r>
              <a:rPr lang="en-US" sz="1600" dirty="0">
                <a:latin typeface="inherit"/>
              </a:rPr>
              <a:t> - Monday=1,Tuesday=2...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herit"/>
              </a:rPr>
              <a:t>Open - an indicator for whether the store was open: 0 = closed, 1 = open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herit"/>
              </a:rPr>
              <a:t>Promo - indicates whether a store is running a promo on that day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dirty="0" err="1">
                <a:latin typeface="inherit"/>
              </a:rPr>
              <a:t>StateHoliday</a:t>
            </a:r>
            <a:r>
              <a:rPr lang="en-US" sz="1600" dirty="0">
                <a:latin typeface="inherit"/>
              </a:rPr>
              <a:t> - indicates a state holiday. Normally all stores, with few exceptions, are closed on state holidays. Note that all schools are closed on public holidays and weekends. a = public holiday, b = Easter holiday, c = Christmas, 0 = None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dirty="0" err="1">
                <a:latin typeface="inherit"/>
              </a:rPr>
              <a:t>SchoolHoliday</a:t>
            </a:r>
            <a:r>
              <a:rPr lang="en-US" sz="1600" dirty="0">
                <a:latin typeface="inherit"/>
              </a:rPr>
              <a:t> - indicates if the (Store, Date) was affected by the closure of public schools</a:t>
            </a:r>
            <a:endParaRPr lang="en-US" sz="1600" b="0" i="0" u="none" strike="noStrike" dirty="0"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472626-3DFB-6A45-9ED9-1745B8F69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330" y="1695421"/>
            <a:ext cx="2546947" cy="88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2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982639" y="262822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Preprocessing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7FB5D-AC5E-D94E-8F16-49BC8C89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90" y="3821491"/>
            <a:ext cx="5923740" cy="2751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F9DF60-91D0-704A-A10F-AF8CEDDF7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08" y="803758"/>
            <a:ext cx="7845516" cy="2751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E1A652-F716-E14B-B6F9-6F200B048A5C}"/>
              </a:ext>
            </a:extLst>
          </p:cNvPr>
          <p:cNvSpPr txBox="1"/>
          <p:nvPr/>
        </p:nvSpPr>
        <p:spPr>
          <a:xfrm>
            <a:off x="6495852" y="229719"/>
            <a:ext cx="1729772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Store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DF032-36BC-0740-A50A-C2F09E3A2057}"/>
              </a:ext>
            </a:extLst>
          </p:cNvPr>
          <p:cNvSpPr txBox="1"/>
          <p:nvPr/>
        </p:nvSpPr>
        <p:spPr>
          <a:xfrm>
            <a:off x="8581234" y="878375"/>
            <a:ext cx="250193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Remove open=0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1CD117-28E8-9C40-96E3-282035ABB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604" y="3908880"/>
            <a:ext cx="2501934" cy="25762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2C6C47-5B3C-6148-9C4F-13E449FBB2FF}"/>
              </a:ext>
            </a:extLst>
          </p:cNvPr>
          <p:cNvSpPr txBox="1"/>
          <p:nvPr/>
        </p:nvSpPr>
        <p:spPr>
          <a:xfrm>
            <a:off x="8491604" y="3563654"/>
            <a:ext cx="223406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Check 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5F42C1-510B-D24A-AB78-C276F27033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93" r="13358" b="2449"/>
          <a:stretch/>
        </p:blipFill>
        <p:spPr>
          <a:xfrm>
            <a:off x="8581234" y="2060042"/>
            <a:ext cx="2767914" cy="8649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521831-5268-654F-B55D-F2A71D67B887}"/>
              </a:ext>
            </a:extLst>
          </p:cNvPr>
          <p:cNvSpPr txBox="1"/>
          <p:nvPr/>
        </p:nvSpPr>
        <p:spPr>
          <a:xfrm>
            <a:off x="6095999" y="4109906"/>
            <a:ext cx="223406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Drop </a:t>
            </a:r>
            <a:r>
              <a:rPr lang="en-US" b="1" dirty="0" err="1"/>
              <a:t>StateHoliday</a:t>
            </a:r>
            <a:endParaRPr 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D6C575-B6D8-154E-B7C4-E46E68A5EAA6}"/>
              </a:ext>
            </a:extLst>
          </p:cNvPr>
          <p:cNvSpPr txBox="1"/>
          <p:nvPr/>
        </p:nvSpPr>
        <p:spPr>
          <a:xfrm>
            <a:off x="6096000" y="5519764"/>
            <a:ext cx="223406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Check Sales=0</a:t>
            </a:r>
          </a:p>
        </p:txBody>
      </p:sp>
    </p:spTree>
    <p:extLst>
      <p:ext uri="{BB962C8B-B14F-4D97-AF65-F5344CB8AC3E}">
        <p14:creationId xmlns:p14="http://schemas.microsoft.com/office/powerpoint/2010/main" val="364853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1105527" y="212303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Exploratory Data Analysis</a:t>
            </a:r>
          </a:p>
          <a:p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E60FC7-6BFA-F44A-8074-050472E7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49" y="1237734"/>
            <a:ext cx="6093255" cy="4569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8B5B72-80F0-6B4C-9283-35A0EBF9864B}"/>
              </a:ext>
            </a:extLst>
          </p:cNvPr>
          <p:cNvSpPr txBox="1"/>
          <p:nvPr/>
        </p:nvSpPr>
        <p:spPr>
          <a:xfrm>
            <a:off x="7108710" y="3134837"/>
            <a:ext cx="81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Sales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C3C81127-7414-3940-AA5B-46C1AB0EEF82}"/>
              </a:ext>
            </a:extLst>
          </p:cNvPr>
          <p:cNvSpPr/>
          <p:nvPr/>
        </p:nvSpPr>
        <p:spPr>
          <a:xfrm>
            <a:off x="8266670" y="1746253"/>
            <a:ext cx="1680519" cy="45720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6B7BB-D05B-5841-92E2-617E1D6A1389}"/>
              </a:ext>
            </a:extLst>
          </p:cNvPr>
          <p:cNvSpPr txBox="1"/>
          <p:nvPr/>
        </p:nvSpPr>
        <p:spPr>
          <a:xfrm>
            <a:off x="10468777" y="4323664"/>
            <a:ext cx="275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Promotion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87F161-F2CF-D242-81B4-81908E8D608D}"/>
              </a:ext>
            </a:extLst>
          </p:cNvPr>
          <p:cNvSpPr txBox="1"/>
          <p:nvPr/>
        </p:nvSpPr>
        <p:spPr>
          <a:xfrm>
            <a:off x="10468777" y="1746253"/>
            <a:ext cx="132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Customers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A30F9FFD-DAAC-CC46-AC2F-53E73A961DB2}"/>
              </a:ext>
            </a:extLst>
          </p:cNvPr>
          <p:cNvSpPr/>
          <p:nvPr/>
        </p:nvSpPr>
        <p:spPr>
          <a:xfrm rot="5400000">
            <a:off x="10252391" y="3015734"/>
            <a:ext cx="1680519" cy="457200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A713A-92B9-2242-BB35-E5464FBB208D}"/>
              </a:ext>
            </a:extLst>
          </p:cNvPr>
          <p:cNvSpPr/>
          <p:nvPr/>
        </p:nvSpPr>
        <p:spPr>
          <a:xfrm>
            <a:off x="10166451" y="3059668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multicollinearity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26692961-3E9B-4B46-9D46-A18EF2B0AC3B}"/>
              </a:ext>
            </a:extLst>
          </p:cNvPr>
          <p:cNvSpPr/>
          <p:nvPr/>
        </p:nvSpPr>
        <p:spPr>
          <a:xfrm>
            <a:off x="8266670" y="4199577"/>
            <a:ext cx="1680519" cy="457200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8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982639" y="155101"/>
            <a:ext cx="1586479" cy="125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Exploratory Data Analysis</a:t>
            </a:r>
          </a:p>
          <a:p>
            <a:pPr lvl="0"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Stationarity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39D8D-03F3-2540-8B87-64A3FAE4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937" y="155101"/>
            <a:ext cx="9081897" cy="36327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B02247-B560-3140-AEB7-A099B97A8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" t="-2055" r="-2365" b="-2082"/>
          <a:stretch/>
        </p:blipFill>
        <p:spPr>
          <a:xfrm>
            <a:off x="9677201" y="462877"/>
            <a:ext cx="2088975" cy="1185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35C1E-A8BF-534A-AFBE-A34A2DE9F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937" y="3866105"/>
            <a:ext cx="9342714" cy="280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982639" y="155101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Exploratory Data Analysis</a:t>
            </a:r>
          </a:p>
          <a:p>
            <a:pPr lvl="0"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series Decomposition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09423-DDA7-6A49-8845-F08507DA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75774"/>
            <a:ext cx="5825296" cy="436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0DD095-94F9-A044-8EC0-739A2AD2B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3693"/>
            <a:ext cx="6204875" cy="206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07A9B-5337-2F4D-81AF-5FD9C9803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1475774"/>
            <a:ext cx="5825296" cy="4368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FE059-9526-7D48-A8B3-6D36B92E2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75" y="953693"/>
            <a:ext cx="6172228" cy="20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2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982639" y="155101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</a:p>
          <a:p>
            <a:pPr lvl="0"/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Holt-Winters method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ABFAF-1D71-7C45-911A-BDDFE795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" y="1218345"/>
            <a:ext cx="10156628" cy="5078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FE03B-A2AF-A34E-ADB3-67CB3FD665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87"/>
          <a:stretch/>
        </p:blipFill>
        <p:spPr>
          <a:xfrm>
            <a:off x="787400" y="986588"/>
            <a:ext cx="10617200" cy="2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34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E2A869-5D80-4954-800C-AC9DC0CA1976}"/>
              </a:ext>
            </a:extLst>
          </p:cNvPr>
          <p:cNvSpPr txBox="1"/>
          <p:nvPr/>
        </p:nvSpPr>
        <p:spPr>
          <a:xfrm>
            <a:off x="982639" y="155101"/>
            <a:ext cx="45037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Modeling</a:t>
            </a:r>
          </a:p>
          <a:p>
            <a:pPr lvl="0">
              <a:defRPr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 linear regression method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41C6BE-315F-1A41-A92D-C7204A651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2" r="1980" b="15676"/>
          <a:stretch/>
        </p:blipFill>
        <p:spPr>
          <a:xfrm>
            <a:off x="491319" y="981243"/>
            <a:ext cx="7934318" cy="56470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40B109-3480-9042-BEA5-7E7BE45179C3}"/>
              </a:ext>
            </a:extLst>
          </p:cNvPr>
          <p:cNvSpPr/>
          <p:nvPr/>
        </p:nvSpPr>
        <p:spPr>
          <a:xfrm>
            <a:off x="8303685" y="1951672"/>
            <a:ext cx="3726950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Sales = 	-779.3384 </a:t>
            </a:r>
          </a:p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– 10.3746 *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DayOfWeek</a:t>
            </a:r>
            <a:endParaRPr lang="en-US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+ 9.4619* Customers</a:t>
            </a:r>
          </a:p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+ 455.0502* Promo  </a:t>
            </a:r>
          </a:p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	+34.5394 * </a:t>
            </a:r>
            <a:r>
              <a:rPr lang="en-US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SchoolHoliday</a:t>
            </a:r>
            <a:endParaRPr lang="en-US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E47E4-FFD0-4742-8EE4-EEDD88DDF5CB}"/>
              </a:ext>
            </a:extLst>
          </p:cNvPr>
          <p:cNvSpPr/>
          <p:nvPr/>
        </p:nvSpPr>
        <p:spPr>
          <a:xfrm>
            <a:off x="3990146" y="1390497"/>
            <a:ext cx="3422821" cy="71669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33EE6-FFF9-9D43-AE95-37D2F8978730}"/>
              </a:ext>
            </a:extLst>
          </p:cNvPr>
          <p:cNvSpPr/>
          <p:nvPr/>
        </p:nvSpPr>
        <p:spPr>
          <a:xfrm>
            <a:off x="3990146" y="2541125"/>
            <a:ext cx="3422821" cy="48046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C2E7A6-DDBC-C244-B68C-61ADD7E410F5}"/>
              </a:ext>
            </a:extLst>
          </p:cNvPr>
          <p:cNvSpPr/>
          <p:nvPr/>
        </p:nvSpPr>
        <p:spPr>
          <a:xfrm>
            <a:off x="4591509" y="3509681"/>
            <a:ext cx="894896" cy="170777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62D35-9710-3349-843A-BB489C08A658}"/>
              </a:ext>
            </a:extLst>
          </p:cNvPr>
          <p:cNvSpPr/>
          <p:nvPr/>
        </p:nvSpPr>
        <p:spPr>
          <a:xfrm>
            <a:off x="8605873" y="4076263"/>
            <a:ext cx="2377574" cy="6463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/>
              <a:t>X1   ( </a:t>
            </a:r>
            <a:r>
              <a:rPr lang="en-US" b="1" dirty="0" err="1"/>
              <a:t>DayOfWeek</a:t>
            </a:r>
            <a:r>
              <a:rPr lang="en-US" b="1" dirty="0"/>
              <a:t>) </a:t>
            </a:r>
          </a:p>
          <a:p>
            <a:r>
              <a:rPr lang="en-US" b="1" dirty="0"/>
              <a:t>X4   (</a:t>
            </a:r>
            <a:r>
              <a:rPr lang="en-US" b="1" dirty="0" err="1"/>
              <a:t>SchoolHoliday</a:t>
            </a:r>
            <a:r>
              <a:rPr lang="en-US" b="1" dirty="0"/>
              <a:t>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2B5820-629B-9248-80E3-899F48935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115" y="5203980"/>
            <a:ext cx="3991089" cy="3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89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435</Words>
  <Application>Microsoft Macintosh PowerPoint</Application>
  <PresentationFormat>Widescreen</PresentationFormat>
  <Paragraphs>127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等线</vt:lpstr>
      <vt:lpstr>等线 Light</vt:lpstr>
      <vt:lpstr>inherit</vt:lpstr>
      <vt:lpstr>微软雅黑</vt:lpstr>
      <vt:lpstr>Arial</vt:lpstr>
      <vt:lpstr>Arial Black</vt:lpstr>
      <vt:lpstr>Britannic Bold</vt:lpstr>
      <vt:lpstr>Calibri</vt:lpstr>
      <vt:lpstr>Calibri Light</vt:lpstr>
      <vt:lpstr>Wingdings</vt:lpstr>
      <vt:lpstr>Office 主题​​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Qian, Danlei</dc:creator>
  <cp:lastModifiedBy>Qian, Danlei</cp:lastModifiedBy>
  <cp:revision>29</cp:revision>
  <dcterms:created xsi:type="dcterms:W3CDTF">2020-04-22T20:52:37Z</dcterms:created>
  <dcterms:modified xsi:type="dcterms:W3CDTF">2021-01-22T14:02:22Z</dcterms:modified>
</cp:coreProperties>
</file>